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2CE"/>
    <a:srgbClr val="EDF2F9"/>
    <a:srgbClr val="FFFFBD"/>
    <a:srgbClr val="FEF3BA"/>
    <a:srgbClr val="FFFF99"/>
    <a:srgbClr val="DA0049"/>
    <a:srgbClr val="FFFF89"/>
    <a:srgbClr val="007A37"/>
    <a:srgbClr val="005426"/>
    <a:srgbClr val="FF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2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976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293" cy="497040"/>
          </a:xfrm>
          <a:prstGeom prst="rect">
            <a:avLst/>
          </a:prstGeom>
        </p:spPr>
        <p:txBody>
          <a:bodyPr vert="horz" lIns="90424" tIns="45213" rIns="90424" bIns="452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6" y="0"/>
            <a:ext cx="2945293" cy="497040"/>
          </a:xfrm>
          <a:prstGeom prst="rect">
            <a:avLst/>
          </a:prstGeom>
        </p:spPr>
        <p:txBody>
          <a:bodyPr vert="horz" lIns="90424" tIns="45213" rIns="90424" bIns="45213" rtlCol="0"/>
          <a:lstStyle>
            <a:lvl1pPr algn="r">
              <a:defRPr sz="1200"/>
            </a:lvl1pPr>
          </a:lstStyle>
          <a:p>
            <a:fld id="{ECADBAE9-884D-4DAA-9A0A-67B525711D32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026"/>
            <a:ext cx="2945293" cy="497040"/>
          </a:xfrm>
          <a:prstGeom prst="rect">
            <a:avLst/>
          </a:prstGeom>
        </p:spPr>
        <p:txBody>
          <a:bodyPr vert="horz" lIns="90424" tIns="45213" rIns="90424" bIns="452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6" y="9428026"/>
            <a:ext cx="2945293" cy="497040"/>
          </a:xfrm>
          <a:prstGeom prst="rect">
            <a:avLst/>
          </a:prstGeom>
        </p:spPr>
        <p:txBody>
          <a:bodyPr vert="horz" lIns="90424" tIns="45213" rIns="90424" bIns="45213" rtlCol="0" anchor="b"/>
          <a:lstStyle>
            <a:lvl1pPr algn="r">
              <a:defRPr sz="1200"/>
            </a:lvl1pPr>
          </a:lstStyle>
          <a:p>
            <a:fld id="{87F9661D-85EF-4E51-B776-494594D87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948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AC263-B1EE-4FCD-8F8C-9C033ADD0B35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94E4-6F31-440E-B3E9-DBEA064FA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96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F94E4-6F31-440E-B3E9-DBEA064FAD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369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99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5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68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01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9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96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28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6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40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3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8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16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EB2F7-840A-46D1-9144-5311506BA63E}" type="datetimeFigureOut">
              <a:rPr kumimoji="1" lang="ja-JP" altLang="en-US" smtClean="0"/>
              <a:t>2018/12/10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C5C4-B469-4633-B38F-F3056692D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72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-3001" y="2729"/>
            <a:ext cx="7023675" cy="9141455"/>
            <a:chOff x="-3001" y="2729"/>
            <a:chExt cx="7023675" cy="9141455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91442" y="323528"/>
              <a:ext cx="6929232" cy="1102896"/>
              <a:chOff x="194034" y="323528"/>
              <a:chExt cx="6929232" cy="110289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3049364" y="323528"/>
                <a:ext cx="964457" cy="448407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pPr algn="ctr"/>
                <a:r>
                  <a:rPr lang="ja-JP" altLang="en-US" sz="2400" dirty="0" smtClean="0">
                    <a:solidFill>
                      <a:srgbClr val="3A1D00"/>
                    </a:solidFill>
                    <a:latin typeface="メイリオ" pitchFamily="50" charset="-128"/>
                    <a:ea typeface="メイリオ" pitchFamily="50" charset="-128"/>
                  </a:rPr>
                  <a:t>第</a:t>
                </a:r>
                <a:r>
                  <a:rPr lang="en-US" altLang="ja-JP" sz="2400" dirty="0" smtClean="0">
                    <a:solidFill>
                      <a:srgbClr val="3A1D00"/>
                    </a:solidFill>
                    <a:latin typeface="メイリオ" pitchFamily="50" charset="-128"/>
                    <a:ea typeface="メイリオ" pitchFamily="50" charset="-128"/>
                  </a:rPr>
                  <a:t>7</a:t>
                </a:r>
                <a:r>
                  <a:rPr lang="ja-JP" altLang="en-US" sz="2400" dirty="0" smtClean="0">
                    <a:solidFill>
                      <a:srgbClr val="3A1D00"/>
                    </a:solidFill>
                    <a:latin typeface="メイリオ" pitchFamily="50" charset="-128"/>
                    <a:ea typeface="メイリオ" pitchFamily="50" charset="-128"/>
                  </a:rPr>
                  <a:t>回</a:t>
                </a:r>
                <a:endParaRPr lang="ja-JP" altLang="en-US" sz="2400" dirty="0">
                  <a:solidFill>
                    <a:srgbClr val="3A1D00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5" name="正方形/長方形 4"/>
              <p:cNvSpPr/>
              <p:nvPr/>
            </p:nvSpPr>
            <p:spPr>
              <a:xfrm>
                <a:off x="194034" y="839518"/>
                <a:ext cx="6929232" cy="586906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r>
                  <a:rPr lang="ja-JP" altLang="en-US" sz="3200" dirty="0" smtClean="0">
                    <a:solidFill>
                      <a:srgbClr val="3A1D00"/>
                    </a:solidFill>
                    <a:effectLst>
                      <a:glow rad="101600">
                        <a:srgbClr val="92D050">
                          <a:alpha val="40000"/>
                        </a:srgbClr>
                      </a:glow>
                    </a:effectLst>
                    <a:latin typeface="メイリオ" pitchFamily="50" charset="-128"/>
                    <a:ea typeface="メイリオ" pitchFamily="50" charset="-128"/>
                  </a:rPr>
                  <a:t>泉州がん拠点病院　合同地区講演会</a:t>
                </a:r>
                <a:endParaRPr lang="ja-JP" altLang="en-US" sz="3200" dirty="0">
                  <a:solidFill>
                    <a:srgbClr val="3A1D00"/>
                  </a:solidFill>
                  <a:effectLst>
                    <a:glow rad="101600">
                      <a:srgbClr val="92D050">
                        <a:alpha val="40000"/>
                      </a:srgbClr>
                    </a:glow>
                  </a:effectLst>
                  <a:latin typeface="メイリオ" pitchFamily="50" charset="-128"/>
                  <a:ea typeface="メイリオ" pitchFamily="50" charset="-128"/>
                </a:endParaRPr>
              </a:p>
            </p:txBody>
          </p:sp>
        </p:grpSp>
        <p:sp>
          <p:nvSpPr>
            <p:cNvPr id="6" name="正方形/長方形 5"/>
            <p:cNvSpPr/>
            <p:nvPr/>
          </p:nvSpPr>
          <p:spPr>
            <a:xfrm>
              <a:off x="172860" y="3344519"/>
              <a:ext cx="6576571" cy="571517"/>
            </a:xfrm>
            <a:prstGeom prst="rect">
              <a:avLst/>
            </a:prstGeom>
          </p:spPr>
          <p:txBody>
            <a:bodyPr wrap="none" lIns="78309" tIns="39155" rIns="78309" bIns="39155">
              <a:spAutoFit/>
            </a:bodyPr>
            <a:lstStyle/>
            <a:p>
              <a:r>
                <a:rPr lang="ja-JP" altLang="en-US" sz="3200" b="1" dirty="0" smtClean="0">
                  <a:solidFill>
                    <a:srgbClr val="DA0049"/>
                  </a:solidFill>
                  <a:latin typeface="Meiryo UI" pitchFamily="50" charset="-128"/>
                  <a:ea typeface="Meiryo UI" pitchFamily="50" charset="-128"/>
                </a:rPr>
                <a:t>テーマ  「高齢者</a:t>
              </a:r>
              <a:r>
                <a:rPr lang="ja-JP" altLang="en-US" sz="3200" b="1" dirty="0">
                  <a:solidFill>
                    <a:srgbClr val="DA0049"/>
                  </a:solidFill>
                  <a:latin typeface="Meiryo UI" pitchFamily="50" charset="-128"/>
                  <a:ea typeface="Meiryo UI" pitchFamily="50" charset="-128"/>
                </a:rPr>
                <a:t>に</a:t>
              </a:r>
              <a:r>
                <a:rPr lang="ja-JP" altLang="en-US" sz="3200" b="1" dirty="0" smtClean="0">
                  <a:solidFill>
                    <a:srgbClr val="DA0049"/>
                  </a:solidFill>
                  <a:latin typeface="Meiryo UI" pitchFamily="50" charset="-128"/>
                  <a:ea typeface="Meiryo UI" pitchFamily="50" charset="-128"/>
                </a:rPr>
                <a:t>やさしい  がん診療」</a:t>
              </a:r>
              <a:endParaRPr lang="ja-JP" altLang="en-US" sz="3200" b="1" dirty="0">
                <a:solidFill>
                  <a:srgbClr val="DA0049"/>
                </a:solidFill>
                <a:latin typeface="Meiryo UI" pitchFamily="50" charset="-128"/>
                <a:ea typeface="Meiryo UI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99787" y="6334936"/>
              <a:ext cx="6259177" cy="325296"/>
            </a:xfrm>
            <a:prstGeom prst="rect">
              <a:avLst/>
            </a:prstGeom>
          </p:spPr>
          <p:txBody>
            <a:bodyPr wrap="none" lIns="78309" tIns="39155" rIns="78309" bIns="39155">
              <a:spAutoFit/>
            </a:bodyPr>
            <a:lstStyle/>
            <a:p>
              <a:r>
                <a:rPr lang="en-US" altLang="ja-JP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Meiryo UI" pitchFamily="50" charset="-128"/>
                  <a:ea typeface="Meiryo UI" pitchFamily="50" charset="-128"/>
                </a:rPr>
                <a:t>【</a:t>
              </a:r>
              <a:r>
                <a:rPr lang="ja-JP" alt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Meiryo UI" pitchFamily="50" charset="-128"/>
                  <a:ea typeface="Meiryo UI" pitchFamily="50" charset="-128"/>
                </a:rPr>
                <a:t>主催・共催</a:t>
              </a:r>
              <a:r>
                <a:rPr lang="en-US" altLang="ja-JP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Meiryo UI" pitchFamily="50" charset="-128"/>
                  <a:ea typeface="Meiryo UI" pitchFamily="50" charset="-128"/>
                </a:rPr>
                <a:t>】</a:t>
              </a:r>
              <a:r>
                <a:rPr lang="ja-JP" alt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Meiryo UI" pitchFamily="50" charset="-128"/>
                  <a:ea typeface="Meiryo UI" pitchFamily="50" charset="-128"/>
                </a:rPr>
                <a:t>泉州がん診療連携（ネットワーク）協議会　相談支援部会</a:t>
              </a:r>
              <a:endPara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52400">
                    <a:schemeClr val="bg1"/>
                  </a:glow>
                </a:effectLst>
                <a:latin typeface="Meiryo UI" pitchFamily="50" charset="-128"/>
                <a:ea typeface="Meiryo UI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89" y="8820184"/>
              <a:ext cx="6858000" cy="3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72860" y="4139952"/>
              <a:ext cx="6847814" cy="2357632"/>
              <a:chOff x="172860" y="4641415"/>
              <a:chExt cx="6847814" cy="2357632"/>
            </a:xfrm>
          </p:grpSpPr>
          <p:grpSp>
            <p:nvGrpSpPr>
              <p:cNvPr id="20" name="グループ化 19"/>
              <p:cNvGrpSpPr/>
              <p:nvPr/>
            </p:nvGrpSpPr>
            <p:grpSpPr>
              <a:xfrm>
                <a:off x="172860" y="4641415"/>
                <a:ext cx="6412487" cy="2357632"/>
                <a:chOff x="172860" y="4641415"/>
                <a:chExt cx="6412487" cy="2357632"/>
              </a:xfrm>
            </p:grpSpPr>
            <p:pic>
              <p:nvPicPr>
                <p:cNvPr id="1028" name="Picture 4" descr="\\SERVER\mac-share\塚本\アスクルばらしたpng\CAFE\CAFE_2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2860" y="4641415"/>
                  <a:ext cx="6412487" cy="235763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" name="正方形/長方形 9"/>
                <p:cNvSpPr/>
                <p:nvPr/>
              </p:nvSpPr>
              <p:spPr>
                <a:xfrm>
                  <a:off x="591716" y="4986257"/>
                  <a:ext cx="5574777" cy="879294"/>
                </a:xfrm>
                <a:prstGeom prst="rect">
                  <a:avLst/>
                </a:prstGeom>
              </p:spPr>
              <p:txBody>
                <a:bodyPr wrap="square" lIns="78309" tIns="39155" rIns="78309" bIns="39155">
                  <a:spAutoFit/>
                </a:bodyPr>
                <a:lstStyle/>
                <a:p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講演</a:t>
                  </a:r>
                  <a:r>
                    <a:rPr lang="en-US" altLang="ja-JP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1.</a:t>
                  </a:r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「 </a:t>
                  </a:r>
                  <a:r>
                    <a:rPr lang="ja-JP" altLang="en-US" sz="13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 </a:t>
                  </a:r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前立腺がんを知る </a:t>
                  </a:r>
                  <a:r>
                    <a:rPr lang="ja-JP" altLang="en-US" sz="13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」</a:t>
                  </a:r>
                  <a:endParaRPr lang="en-US" altLang="ja-JP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r>
                    <a:rPr lang="ja-JP" altLang="en-US" sz="13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</a:t>
                  </a:r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　　 </a:t>
                  </a:r>
                  <a:r>
                    <a:rPr lang="ja-JP" altLang="en-US" sz="13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泉大津</a:t>
                  </a:r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市立病院　副院長　泌尿器科　　　　　梶川 博司　医師　　　</a:t>
                  </a:r>
                  <a:endParaRPr lang="en-US" altLang="ja-JP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　　　　　　　　　　　 　　　　　</a:t>
                  </a:r>
                  <a:r>
                    <a:rPr lang="ja-JP" altLang="en-US" sz="13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</a:t>
                  </a:r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　　　　　　　　　　　</a:t>
                  </a:r>
                  <a:endParaRPr lang="en-US" altLang="ja-JP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r>
                    <a:rPr lang="ja-JP" altLang="en-US" sz="13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　</a:t>
                  </a:r>
                  <a:endParaRPr lang="ja-JP" altLang="en-US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</p:grpSp>
          <p:sp>
            <p:nvSpPr>
              <p:cNvPr id="44" name="正方形/長方形 43"/>
              <p:cNvSpPr/>
              <p:nvPr/>
            </p:nvSpPr>
            <p:spPr>
              <a:xfrm>
                <a:off x="591716" y="5625959"/>
                <a:ext cx="6428958" cy="479184"/>
              </a:xfrm>
              <a:prstGeom prst="rect">
                <a:avLst/>
              </a:prstGeom>
            </p:spPr>
            <p:txBody>
              <a:bodyPr wrap="square" lIns="78309" tIns="39155" rIns="78309" bIns="39155">
                <a:spAutoFit/>
              </a:bodyPr>
              <a:lstStyle/>
              <a:p>
                <a:r>
                  <a:rPr lang="ja-JP" altLang="en-US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講演</a:t>
                </a:r>
                <a:r>
                  <a:rPr lang="en-US" altLang="ja-JP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2</a:t>
                </a:r>
                <a:r>
                  <a:rPr lang="en-US" altLang="ja-JP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.</a:t>
                </a:r>
                <a:r>
                  <a:rPr lang="ja-JP" altLang="en-US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「  胃カメラだけで取れるがん・取れないがん 」</a:t>
                </a:r>
                <a:endParaRPr lang="en-US" altLang="ja-JP" sz="13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r>
                  <a:rPr lang="en-US" altLang="ja-JP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 </a:t>
                </a:r>
                <a:r>
                  <a:rPr lang="en-US" altLang="ja-JP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            </a:t>
                </a:r>
                <a:r>
                  <a:rPr lang="ja-JP" altLang="en-US" sz="13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rPr>
                  <a:t>泉大津市立病院　副部長　消化器内科　　　　勝野 貴之　医師　　　      　　</a:t>
                </a:r>
                <a:endParaRPr lang="ja-JP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>
              <a:off x="310944" y="6732240"/>
              <a:ext cx="6329726" cy="725406"/>
              <a:chOff x="310944" y="6798922"/>
              <a:chExt cx="6329726" cy="725406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10944" y="6798922"/>
                <a:ext cx="2099385" cy="725406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市立岸和田市民病院　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生長会　府中病院　　　　　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和泉市立総合医療センター　　　　　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泉大津市立病院　　　　</a:t>
                </a:r>
                <a:endParaRPr lang="ja-JP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573016" y="6798922"/>
                <a:ext cx="1461389" cy="725406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岸和田徳洲会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病院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市立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貝塚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病院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りんくう総合医療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センター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大阪母子医療センター</a:t>
                </a:r>
                <a:endParaRPr lang="ja-JP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607088" y="6798922"/>
                <a:ext cx="1830080" cy="725406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　　　</a:t>
                </a:r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072-445-1000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）</a:t>
                </a:r>
                <a:endParaRPr lang="en-US" altLang="ja-JP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　　　</a:t>
                </a:r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0725-43-1234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）</a:t>
                </a:r>
                <a:endParaRPr lang="en-US" altLang="ja-JP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　　　</a:t>
                </a:r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0725-41-1331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（代）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　　　</a:t>
                </a:r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0725-32-5622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（代）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5036614" y="6798922"/>
                <a:ext cx="1604056" cy="725406"/>
              </a:xfrm>
              <a:prstGeom prst="rect">
                <a:avLst/>
              </a:prstGeom>
            </p:spPr>
            <p:txBody>
              <a:bodyPr wrap="none" lIns="78309" tIns="39155" rIns="78309" bIns="39155">
                <a:spAutoFit/>
              </a:bodyPr>
              <a:lstStyle/>
              <a:p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072-445-9915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（代）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072-422-5865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）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072-469-3111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（代）</a:t>
                </a:r>
                <a:endParaRPr lang="en-US" altLang="ja-JP" sz="105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27000">
                      <a:schemeClr val="bg1">
                        <a:alpha val="87000"/>
                      </a:schemeClr>
                    </a:glow>
                  </a:effectLst>
                  <a:latin typeface="Meiryo UI" pitchFamily="50" charset="-128"/>
                  <a:ea typeface="Meiryo UI" pitchFamily="50" charset="-128"/>
                </a:endParaRPr>
              </a:p>
              <a:p>
                <a:r>
                  <a:rPr lang="en-US" altLang="ja-JP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0725-56-1220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 </a:t>
                </a:r>
                <a:r>
                  <a:rPr lang="ja-JP" altLang="en-US" sz="105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（</a:t>
                </a:r>
                <a:r>
                  <a:rPr lang="ja-JP" altLang="en-US"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glow rad="127000">
                        <a:schemeClr val="bg1">
                          <a:alpha val="87000"/>
                        </a:schemeClr>
                      </a:glow>
                    </a:effectLst>
                    <a:latin typeface="Meiryo UI" pitchFamily="50" charset="-128"/>
                    <a:ea typeface="Meiryo UI" pitchFamily="50" charset="-128"/>
                  </a:rPr>
                  <a:t>代）</a:t>
                </a:r>
              </a:p>
            </p:txBody>
          </p:sp>
        </p:grpSp>
        <p:grpSp>
          <p:nvGrpSpPr>
            <p:cNvPr id="74" name="グループ化 73"/>
            <p:cNvGrpSpPr/>
            <p:nvPr/>
          </p:nvGrpSpPr>
          <p:grpSpPr>
            <a:xfrm>
              <a:off x="-3001" y="2729"/>
              <a:ext cx="6858000" cy="210952"/>
              <a:chOff x="-3001" y="2729"/>
              <a:chExt cx="6858000" cy="210952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-3001" y="2729"/>
                <a:ext cx="6858000" cy="1440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-3001" y="141681"/>
                <a:ext cx="6858000" cy="72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455526" y="1496119"/>
              <a:ext cx="6171174" cy="1571401"/>
              <a:chOff x="434380" y="1496119"/>
              <a:chExt cx="6171174" cy="1571401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434380" y="1496119"/>
                <a:ext cx="1764000" cy="1571401"/>
                <a:chOff x="434380" y="1496119"/>
                <a:chExt cx="1764000" cy="1571401"/>
              </a:xfrm>
            </p:grpSpPr>
            <p:sp>
              <p:nvSpPr>
                <p:cNvPr id="26" name="正方形/長方形 25"/>
                <p:cNvSpPr/>
                <p:nvPr/>
              </p:nvSpPr>
              <p:spPr>
                <a:xfrm>
                  <a:off x="434380" y="1601723"/>
                  <a:ext cx="1764000" cy="1465797"/>
                </a:xfrm>
                <a:prstGeom prst="rect">
                  <a:avLst/>
                </a:prstGeom>
                <a:solidFill>
                  <a:srgbClr val="E1F2CE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50000"/>
                    </a:lnSpc>
                  </a:pPr>
                  <a:endParaRPr kumimoji="1" lang="ja-JP" altLang="en-US" dirty="0"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  <p:sp>
              <p:nvSpPr>
                <p:cNvPr id="37" name="正方形/長方形 36"/>
                <p:cNvSpPr/>
                <p:nvPr/>
              </p:nvSpPr>
              <p:spPr>
                <a:xfrm>
                  <a:off x="466262" y="1979712"/>
                  <a:ext cx="1700236" cy="1002404"/>
                </a:xfrm>
                <a:prstGeom prst="rect">
                  <a:avLst/>
                </a:prstGeom>
              </p:spPr>
              <p:txBody>
                <a:bodyPr wrap="none" lIns="78309" tIns="39155" rIns="78309" bIns="39155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平成</a:t>
                  </a: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31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年</a:t>
                  </a:r>
                  <a:endParaRPr lang="en-US" altLang="ja-JP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2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月</a:t>
                  </a:r>
                  <a:r>
                    <a:rPr lang="en-US" altLang="ja-JP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16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日</a:t>
                  </a: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(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土</a:t>
                  </a: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)</a:t>
                  </a:r>
                  <a:endParaRPr lang="ja-JP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  <p:sp>
              <p:nvSpPr>
                <p:cNvPr id="27" name="下カーブ リボン 26"/>
                <p:cNvSpPr/>
                <p:nvPr/>
              </p:nvSpPr>
              <p:spPr>
                <a:xfrm>
                  <a:off x="484780" y="1496119"/>
                  <a:ext cx="1663200" cy="384331"/>
                </a:xfrm>
                <a:prstGeom prst="ellipseRibbon">
                  <a:avLst>
                    <a:gd name="adj1" fmla="val 25000"/>
                    <a:gd name="adj2" fmla="val 66167"/>
                    <a:gd name="adj3" fmla="val 12500"/>
                  </a:avLst>
                </a:prstGeom>
                <a:solidFill>
                  <a:schemeClr val="accent1">
                    <a:lumMod val="75000"/>
                  </a:schemeClr>
                </a:solidFill>
                <a:ln w="6350">
                  <a:solidFill>
                    <a:srgbClr val="EDF2F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kumimoji="1" lang="ja-JP" altLang="en-US" sz="1600" b="1" dirty="0" smtClean="0">
                      <a:latin typeface="メイリオ" pitchFamily="50" charset="-128"/>
                      <a:ea typeface="メイリオ" pitchFamily="50" charset="-128"/>
                    </a:rPr>
                    <a:t>日　時</a:t>
                  </a:r>
                  <a:endParaRPr kumimoji="1" lang="ja-JP" altLang="en-US" sz="1600" b="1" dirty="0"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</p:grpSp>
          <p:grpSp>
            <p:nvGrpSpPr>
              <p:cNvPr id="12" name="グループ化 11"/>
              <p:cNvGrpSpPr/>
              <p:nvPr/>
            </p:nvGrpSpPr>
            <p:grpSpPr>
              <a:xfrm>
                <a:off x="2525854" y="1496119"/>
                <a:ext cx="1764000" cy="1571401"/>
                <a:chOff x="2525854" y="1496119"/>
                <a:chExt cx="1764000" cy="1571401"/>
              </a:xfrm>
            </p:grpSpPr>
            <p:sp>
              <p:nvSpPr>
                <p:cNvPr id="54" name="正方形/長方形 53"/>
                <p:cNvSpPr/>
                <p:nvPr/>
              </p:nvSpPr>
              <p:spPr>
                <a:xfrm>
                  <a:off x="2525854" y="1601723"/>
                  <a:ext cx="1764000" cy="1465797"/>
                </a:xfrm>
                <a:prstGeom prst="rect">
                  <a:avLst/>
                </a:prstGeom>
                <a:solidFill>
                  <a:srgbClr val="E1F2CE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sp>
              <p:nvSpPr>
                <p:cNvPr id="56" name="下カーブ リボン 55"/>
                <p:cNvSpPr/>
                <p:nvPr/>
              </p:nvSpPr>
              <p:spPr>
                <a:xfrm>
                  <a:off x="2576227" y="1496119"/>
                  <a:ext cx="1663254" cy="384331"/>
                </a:xfrm>
                <a:prstGeom prst="ellipseRibbon">
                  <a:avLst>
                    <a:gd name="adj1" fmla="val 25000"/>
                    <a:gd name="adj2" fmla="val 66167"/>
                    <a:gd name="adj3" fmla="val 12500"/>
                  </a:avLst>
                </a:prstGeom>
                <a:solidFill>
                  <a:schemeClr val="accent1">
                    <a:lumMod val="75000"/>
                  </a:schemeClr>
                </a:solidFill>
                <a:ln w="6350">
                  <a:solidFill>
                    <a:srgbClr val="EDF2F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ja-JP" altLang="en-US" sz="1600" b="1" dirty="0">
                      <a:latin typeface="メイリオ" pitchFamily="50" charset="-128"/>
                      <a:ea typeface="メイリオ" pitchFamily="50" charset="-128"/>
                    </a:rPr>
                    <a:t>開催時間</a:t>
                  </a:r>
                  <a:endParaRPr kumimoji="1" lang="ja-JP" altLang="en-US" sz="1600" b="1" dirty="0"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2854292" y="2153583"/>
                  <a:ext cx="1107125" cy="790808"/>
                </a:xfrm>
                <a:prstGeom prst="rect">
                  <a:avLst/>
                </a:prstGeom>
              </p:spPr>
              <p:txBody>
                <a:bodyPr wrap="none" lIns="78309" tIns="39155" rIns="78309" bIns="39155">
                  <a:spAutoFit/>
                </a:bodyPr>
                <a:lstStyle/>
                <a:p>
                  <a:pPr algn="ctr">
                    <a:lnSpc>
                      <a:spcPts val="1800"/>
                    </a:lnSpc>
                  </a:pP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14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：</a:t>
                  </a: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00</a:t>
                  </a:r>
                </a:p>
                <a:p>
                  <a:pPr algn="ctr">
                    <a:lnSpc>
                      <a:spcPts val="1800"/>
                    </a:lnSpc>
                  </a:pPr>
                  <a:r>
                    <a:rPr lang="ja-JP" altLang="en-US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～</a:t>
                  </a:r>
                  <a:endParaRPr lang="en-US" altLang="ja-JP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pPr algn="ctr">
                    <a:lnSpc>
                      <a:spcPts val="1800"/>
                    </a:lnSpc>
                  </a:pPr>
                  <a:r>
                    <a:rPr lang="en-US" altLang="ja-JP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15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：</a:t>
                  </a:r>
                  <a:r>
                    <a:rPr lang="en-US" altLang="ja-JP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30</a:t>
                  </a:r>
                  <a:endParaRPr lang="ja-JP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</p:grpSp>
          <p:grpSp>
            <p:nvGrpSpPr>
              <p:cNvPr id="13" name="グループ化 12"/>
              <p:cNvGrpSpPr/>
              <p:nvPr/>
            </p:nvGrpSpPr>
            <p:grpSpPr>
              <a:xfrm>
                <a:off x="4393102" y="1496119"/>
                <a:ext cx="2212452" cy="1571401"/>
                <a:chOff x="4393102" y="1496119"/>
                <a:chExt cx="2212452" cy="1571401"/>
              </a:xfrm>
            </p:grpSpPr>
            <p:sp>
              <p:nvSpPr>
                <p:cNvPr id="55" name="正方形/長方形 54"/>
                <p:cNvSpPr/>
                <p:nvPr/>
              </p:nvSpPr>
              <p:spPr>
                <a:xfrm>
                  <a:off x="4617328" y="1601723"/>
                  <a:ext cx="1764000" cy="1465797"/>
                </a:xfrm>
                <a:prstGeom prst="rect">
                  <a:avLst/>
                </a:prstGeom>
                <a:solidFill>
                  <a:srgbClr val="E1F2CE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sp>
              <p:nvSpPr>
                <p:cNvPr id="57" name="下カーブ リボン 56"/>
                <p:cNvSpPr/>
                <p:nvPr/>
              </p:nvSpPr>
              <p:spPr>
                <a:xfrm>
                  <a:off x="4667728" y="1496119"/>
                  <a:ext cx="1663200" cy="384331"/>
                </a:xfrm>
                <a:prstGeom prst="ellipseRibbon">
                  <a:avLst>
                    <a:gd name="adj1" fmla="val 25000"/>
                    <a:gd name="adj2" fmla="val 66167"/>
                    <a:gd name="adj3" fmla="val 12500"/>
                  </a:avLst>
                </a:prstGeom>
                <a:solidFill>
                  <a:schemeClr val="accent1">
                    <a:lumMod val="75000"/>
                  </a:schemeClr>
                </a:solidFill>
                <a:ln w="6350">
                  <a:solidFill>
                    <a:srgbClr val="EDF2F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ja-JP" altLang="en-US" sz="1600" b="1" dirty="0" smtClean="0">
                      <a:latin typeface="メイリオ" pitchFamily="50" charset="-128"/>
                      <a:ea typeface="メイリオ" pitchFamily="50" charset="-128"/>
                    </a:rPr>
                    <a:t>場　所</a:t>
                  </a:r>
                  <a:endParaRPr kumimoji="1" lang="ja-JP" altLang="en-US" sz="1600" b="1" dirty="0"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>
                <a:xfrm>
                  <a:off x="4393102" y="1979712"/>
                  <a:ext cx="2212452" cy="1002404"/>
                </a:xfrm>
                <a:prstGeom prst="rect">
                  <a:avLst/>
                </a:prstGeom>
              </p:spPr>
              <p:txBody>
                <a:bodyPr wrap="square" lIns="78309" tIns="39155" rIns="78309" bIns="39155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泉大津</a:t>
                  </a:r>
                  <a:r>
                    <a:rPr lang="ja-JP" altLang="en-US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市立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病院</a:t>
                  </a:r>
                  <a:endParaRPr lang="en-US" altLang="ja-JP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ja-JP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7</a:t>
                  </a:r>
                  <a:r>
                    <a:rPr lang="ja-JP" altLang="en-US" sz="20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メイリオ" pitchFamily="50" charset="-128"/>
                      <a:ea typeface="メイリオ" pitchFamily="50" charset="-128"/>
                    </a:rPr>
                    <a:t>階大会議室</a:t>
                  </a:r>
                  <a:endParaRPr lang="ja-JP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itchFamily="50" charset="-128"/>
                    <a:ea typeface="メイリオ" pitchFamily="50" charset="-128"/>
                  </a:endParaRPr>
                </a:p>
              </p:txBody>
            </p:sp>
          </p:grpSp>
        </p:grpSp>
        <p:grpSp>
          <p:nvGrpSpPr>
            <p:cNvPr id="63" name="グループ化 62"/>
            <p:cNvGrpSpPr/>
            <p:nvPr/>
          </p:nvGrpSpPr>
          <p:grpSpPr>
            <a:xfrm>
              <a:off x="423080" y="7306060"/>
              <a:ext cx="5919860" cy="1260000"/>
              <a:chOff x="389460" y="7272440"/>
              <a:chExt cx="5919860" cy="1260000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4141" y="7272440"/>
                <a:ext cx="2813839" cy="1260000"/>
              </a:xfrm>
              <a:prstGeom prst="rect">
                <a:avLst/>
              </a:prstGeom>
            </p:spPr>
          </p:pic>
          <p:pic>
            <p:nvPicPr>
              <p:cNvPr id="59" name="図 58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963"/>
              <a:stretch/>
            </p:blipFill>
            <p:spPr>
              <a:xfrm>
                <a:off x="389460" y="7272440"/>
                <a:ext cx="1482874" cy="1260000"/>
              </a:xfrm>
              <a:prstGeom prst="rect">
                <a:avLst/>
              </a:prstGeom>
            </p:spPr>
          </p:pic>
          <p:pic>
            <p:nvPicPr>
              <p:cNvPr id="64" name="図 63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5818"/>
              <a:stretch/>
            </p:blipFill>
            <p:spPr>
              <a:xfrm>
                <a:off x="4670864" y="7272440"/>
                <a:ext cx="1638456" cy="1260000"/>
              </a:xfrm>
              <a:prstGeom prst="rect">
                <a:avLst/>
              </a:prstGeom>
            </p:spPr>
          </p:pic>
          <p:sp>
            <p:nvSpPr>
              <p:cNvPr id="60" name="正方形/長方形 59"/>
              <p:cNvSpPr/>
              <p:nvPr/>
            </p:nvSpPr>
            <p:spPr>
              <a:xfrm>
                <a:off x="6224796" y="7636640"/>
                <a:ext cx="84524" cy="265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389460" y="8056462"/>
                <a:ext cx="84524" cy="265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9" name="テキスト ボックス 68"/>
            <p:cNvSpPr txBox="1"/>
            <p:nvPr/>
          </p:nvSpPr>
          <p:spPr>
            <a:xfrm>
              <a:off x="4408807" y="3523621"/>
              <a:ext cx="2298337" cy="746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kumimoji="1" lang="en-US" altLang="ja-JP" sz="10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参加費 </a:t>
              </a:r>
              <a:r>
                <a:rPr lang="ja-JP" altLang="en-US" sz="14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無料　</a:t>
              </a:r>
              <a:r>
                <a:rPr kumimoji="1" lang="ja-JP" altLang="en-US" sz="14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先着</a:t>
              </a:r>
              <a:r>
                <a:rPr kumimoji="1" lang="en-US" altLang="ja-JP" sz="20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50</a:t>
              </a:r>
              <a:r>
                <a:rPr kumimoji="1" lang="ja-JP" altLang="en-US" sz="14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名</a:t>
              </a:r>
              <a:endParaRPr kumimoji="1" lang="ja-JP" altLang="en-US" sz="1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46356" y="8364070"/>
              <a:ext cx="5892140" cy="232963"/>
            </a:xfrm>
            <a:prstGeom prst="rect">
              <a:avLst/>
            </a:prstGeom>
          </p:spPr>
          <p:txBody>
            <a:bodyPr wrap="square" lIns="78309" tIns="39155" rIns="78309" bIns="39155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お問い合わせは、上記へお電話ください。　受付時間</a:t>
              </a:r>
              <a:r>
                <a:rPr lang="en-US" altLang="ja-JP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9</a:t>
              </a:r>
              <a:r>
                <a:rPr lang="ja-JP" alt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：</a:t>
              </a:r>
              <a:r>
                <a:rPr lang="en-US" altLang="ja-JP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00</a:t>
              </a:r>
              <a:r>
                <a:rPr lang="ja-JP" alt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～</a:t>
              </a:r>
              <a:r>
                <a:rPr lang="en-US" altLang="ja-JP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17</a:t>
              </a:r>
              <a:r>
                <a:rPr lang="ja-JP" alt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：</a:t>
              </a:r>
              <a:r>
                <a:rPr lang="en-US" altLang="ja-JP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52400">
                      <a:schemeClr val="bg1"/>
                    </a:glow>
                  </a:effectLst>
                  <a:latin typeface="メイリオ" pitchFamily="50" charset="-128"/>
                  <a:ea typeface="メイリオ" pitchFamily="50" charset="-128"/>
                </a:rPr>
                <a:t>00 </a:t>
              </a:r>
              <a:endPara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52400">
                    <a:schemeClr val="bg1"/>
                  </a:glow>
                </a:effectLst>
                <a:latin typeface="メイリオ" pitchFamily="50" charset="-128"/>
                <a:ea typeface="メイリオ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591716" y="5749535"/>
            <a:ext cx="5633080" cy="479184"/>
          </a:xfrm>
          <a:prstGeom prst="rect">
            <a:avLst/>
          </a:prstGeom>
        </p:spPr>
        <p:txBody>
          <a:bodyPr wrap="square" lIns="78309" tIns="39155" rIns="78309" bIns="39155">
            <a:spAutoFit/>
          </a:bodyPr>
          <a:lstStyle/>
          <a:p>
            <a:r>
              <a:rPr lang="ja-JP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講演</a:t>
            </a:r>
            <a:r>
              <a:rPr lang="en-US" altLang="ja-JP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3</a:t>
            </a:r>
            <a:r>
              <a:rPr lang="en-US" altLang="ja-JP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.</a:t>
            </a:r>
            <a:r>
              <a:rPr lang="ja-JP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「  高齢者にやさしい 腹腔鏡手術　」</a:t>
            </a:r>
            <a:endParaRPr lang="en-US" altLang="ja-JP" sz="1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            </a:t>
            </a:r>
            <a:r>
              <a:rPr lang="ja-JP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泉大津</a:t>
            </a:r>
            <a:r>
              <a:rPr lang="ja-JP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市立病院　副部長　外科・内視鏡外科　加藤 智也   医師　</a:t>
            </a:r>
            <a:endParaRPr lang="ja-JP" altLang="en-US" sz="13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1186</TotalTime>
  <Words>137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市立貝塚病院 緩和ケア  フォーラム</dc:title>
  <dc:creator>chiiki</dc:creator>
  <cp:lastModifiedBy>PCU1399002</cp:lastModifiedBy>
  <cp:revision>95</cp:revision>
  <cp:lastPrinted>2018-12-10T00:48:18Z</cp:lastPrinted>
  <dcterms:created xsi:type="dcterms:W3CDTF">2016-11-29T02:33:28Z</dcterms:created>
  <dcterms:modified xsi:type="dcterms:W3CDTF">2018-12-10T00:50:50Z</dcterms:modified>
</cp:coreProperties>
</file>